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372" r:id="rId2"/>
    <p:sldId id="374" r:id="rId3"/>
    <p:sldId id="373" r:id="rId4"/>
    <p:sldId id="377" r:id="rId5"/>
    <p:sldId id="378" r:id="rId6"/>
    <p:sldId id="394" r:id="rId7"/>
    <p:sldId id="380" r:id="rId8"/>
    <p:sldId id="379" r:id="rId9"/>
    <p:sldId id="381" r:id="rId10"/>
    <p:sldId id="291" r:id="rId11"/>
    <p:sldId id="392" r:id="rId12"/>
    <p:sldId id="278" r:id="rId13"/>
    <p:sldId id="292" r:id="rId14"/>
    <p:sldId id="277" r:id="rId15"/>
    <p:sldId id="276" r:id="rId16"/>
    <p:sldId id="279" r:id="rId17"/>
    <p:sldId id="280" r:id="rId18"/>
    <p:sldId id="281" r:id="rId19"/>
    <p:sldId id="353" r:id="rId20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843"/>
    <a:srgbClr val="3F3937"/>
    <a:srgbClr val="2B5A81"/>
    <a:srgbClr val="7C2A96"/>
    <a:srgbClr val="5F4977"/>
    <a:srgbClr val="824E14"/>
    <a:srgbClr val="B5330B"/>
    <a:srgbClr val="CC3300"/>
    <a:srgbClr val="583789"/>
    <a:srgbClr val="41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314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000E-7560-443B-99BB-B7EBC3EB0D1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707DE-17FF-4846-B13F-48C953F499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ustro Biblioteki: Czytam, więc jestem!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15902" r="10571" b="1040"/>
          <a:stretch/>
        </p:blipFill>
        <p:spPr>
          <a:xfrm>
            <a:off x="901335" y="332656"/>
            <a:ext cx="7276013" cy="40886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8921" y="494116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omic Sans MS" panose="030F0702030302020204" pitchFamily="66" charset="0"/>
              </a:rPr>
              <a:t>Czytanie </a:t>
            </a:r>
            <a:r>
              <a:rPr lang="pl-PL" sz="2000" dirty="0">
                <a:latin typeface="Comic Sans MS" panose="030F0702030302020204" pitchFamily="66" charset="0"/>
              </a:rPr>
              <a:t>rozwija wyobraźnię i uczy kreatywnego </a:t>
            </a:r>
            <a:r>
              <a:rPr lang="pl-PL" sz="2000" dirty="0" smtClean="0">
                <a:latin typeface="Comic Sans MS" panose="030F0702030302020204" pitchFamily="66" charset="0"/>
              </a:rPr>
              <a:t>myślenia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omic Sans MS" panose="030F0702030302020204" pitchFamily="66" charset="0"/>
              </a:rPr>
              <a:t>Czytanie </a:t>
            </a:r>
            <a:r>
              <a:rPr lang="pl-PL" sz="2000" dirty="0">
                <a:latin typeface="Comic Sans MS" panose="030F0702030302020204" pitchFamily="66" charset="0"/>
              </a:rPr>
              <a:t>poprawia </a:t>
            </a:r>
            <a:r>
              <a:rPr lang="pl-PL" sz="2000" dirty="0" smtClean="0">
                <a:latin typeface="Comic Sans MS" panose="030F0702030302020204" pitchFamily="66" charset="0"/>
              </a:rPr>
              <a:t>pamięć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omic Sans MS" panose="030F0702030302020204" pitchFamily="66" charset="0"/>
              </a:rPr>
              <a:t>Czytanie </a:t>
            </a:r>
            <a:r>
              <a:rPr lang="pl-PL" sz="2000" dirty="0">
                <a:latin typeface="Comic Sans MS" panose="030F0702030302020204" pitchFamily="66" charset="0"/>
              </a:rPr>
              <a:t>wspomaga koncentrację i wyrabia cierpliwość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6" y="6114311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80918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84" y="6208767"/>
            <a:ext cx="323691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645024"/>
            <a:ext cx="7848872" cy="25202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l-PL" sz="2000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Portal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w.bibliotece.pl </a:t>
            </a:r>
            <a:r>
              <a:rPr lang="pl-PL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jest ogólnodostępnym serwisem skierowanym do wszystkich użytkowników Internetu, zainteresowanych wymianą informacji na temat książek, </a:t>
            </a:r>
            <a:r>
              <a:rPr lang="pl-PL" sz="32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regionaliów</a:t>
            </a:r>
            <a:r>
              <a:rPr lang="pl-PL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zbiorów multimedialnych i innych, gromadzonych w bibliotekach i zasobach prywatnych. Portal działa na wielu płaszczyznach przeznaczonych dla różnych grup użytkowników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pl-PL" sz="32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Celem portalu w.bibliotece.pl </a:t>
            </a:r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jest promocja czytelnictwa oraz stworzenie społeczności skupionej wokół działalności bibliotek. </a:t>
            </a:r>
          </a:p>
        </p:txBody>
      </p:sp>
      <p:pic>
        <p:nvPicPr>
          <p:cNvPr id="4" name="Obraz 3" descr="w.bibliotece.p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18024" r="15143" b="7145"/>
          <a:stretch/>
        </p:blipFill>
        <p:spPr>
          <a:xfrm>
            <a:off x="1547665" y="303443"/>
            <a:ext cx="5904656" cy="3053549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4" y="609144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37561" y="609144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OKRATES-IT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8398" r="16572" b="10485"/>
          <a:stretch/>
        </p:blipFill>
        <p:spPr>
          <a:xfrm>
            <a:off x="315708" y="548679"/>
            <a:ext cx="8576772" cy="465298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411760" y="602128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8" y="5900084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3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3138"/>
            <a:ext cx="8424936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53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6000" y="60795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7" y="1988840"/>
            <a:ext cx="3444213" cy="25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1560" y="501317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Pozytywne kampanie mają moc zmiany złych przyzwyczajeń.</a:t>
            </a:r>
            <a:endParaRPr lang="pl-PL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99592" y="69269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AKCJE, KAMPANIE I PROJEKTY </a:t>
            </a:r>
            <a:r>
              <a:rPr lang="pl-PL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PROMUJĄCE CZYTELNICTWO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6" y="601550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39752" y="60932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260648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 smtClean="0">
                <a:solidFill>
                  <a:srgbClr val="1D9B71"/>
                </a:solidFill>
                <a:latin typeface="Comic Sans MS" panose="030F0702030302020204" pitchFamily="66" charset="0"/>
              </a:rPr>
              <a:t>KsięgoZbiór</a:t>
            </a:r>
            <a:r>
              <a:rPr lang="pl-PL" sz="2000" b="1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 2013</a:t>
            </a:r>
          </a:p>
          <a:p>
            <a:endParaRPr lang="pl-PL" sz="2000" b="1" dirty="0" smtClean="0">
              <a:solidFill>
                <a:srgbClr val="1D9B7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Projekt do zrealizowania np. przez biblioteki. </a:t>
            </a:r>
          </a:p>
          <a:p>
            <a:pPr algn="just"/>
            <a:endParaRPr lang="pl-PL" sz="2000" b="1" dirty="0" smtClean="0">
              <a:solidFill>
                <a:srgbClr val="1D9B7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 err="1" smtClean="0">
                <a:solidFill>
                  <a:srgbClr val="1D9B71"/>
                </a:solidFill>
                <a:latin typeface="Comic Sans MS" panose="030F0702030302020204" pitchFamily="66" charset="0"/>
              </a:rPr>
              <a:t>KsięgoZbiór</a:t>
            </a:r>
            <a:r>
              <a:rPr lang="pl-PL" sz="2000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 to akcja polegająca na zbiorowym czytaniu w przestrzeni publicznej. </a:t>
            </a:r>
          </a:p>
          <a:p>
            <a:pPr algn="just"/>
            <a:endParaRPr lang="pl-PL" sz="2000" dirty="0">
              <a:solidFill>
                <a:srgbClr val="1D9B7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b="1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W wyznaczonym miejscu i czasie zbiera się grupa osób, które po prostu zaczynają w ciszy czytać przyniesione przez siebie książki.</a:t>
            </a:r>
            <a:endParaRPr lang="pl-PL" sz="2000" dirty="0" smtClean="0">
              <a:solidFill>
                <a:srgbClr val="1D9B7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To sposób dla wszystkich będących czytelnikami, lubiących lekturę, by </a:t>
            </a:r>
            <a:r>
              <a:rPr lang="pl-PL" sz="2000" b="1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zarazić czytaniem innych </a:t>
            </a:r>
            <a:r>
              <a:rPr lang="pl-PL" sz="2000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– chociażby przechodniów. Działanie takie jak </a:t>
            </a:r>
            <a:r>
              <a:rPr lang="pl-PL" sz="2000" dirty="0" err="1" smtClean="0">
                <a:solidFill>
                  <a:srgbClr val="1D9B71"/>
                </a:solidFill>
                <a:latin typeface="Comic Sans MS" panose="030F0702030302020204" pitchFamily="66" charset="0"/>
              </a:rPr>
              <a:t>KsięgoZbiór</a:t>
            </a:r>
            <a:r>
              <a:rPr lang="pl-PL" sz="2000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 zwraca uwagę na książkę, poprzez wyeksponowanie jej w przestrzeni publicznej, pokazanie jej w sposób niekonwencjonalny.</a:t>
            </a:r>
          </a:p>
          <a:p>
            <a:pPr algn="just"/>
            <a:r>
              <a:rPr lang="pl-PL" sz="2000" dirty="0" smtClean="0">
                <a:solidFill>
                  <a:srgbClr val="1D9B71"/>
                </a:solidFill>
                <a:latin typeface="Comic Sans MS" panose="030F0702030302020204" pitchFamily="66" charset="0"/>
              </a:rPr>
              <a:t>Pomysł narodził się i jest realizowany w Łodzi i Łódzkiem. Pierwsza odsłona akcji miała miejsce w październiku 2011 roku. </a:t>
            </a:r>
            <a:endParaRPr lang="pl-PL" sz="2000" dirty="0">
              <a:solidFill>
                <a:srgbClr val="1D9B7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2" y="605577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38194" y="607738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Pomysły do zrealizowania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25112"/>
            <a:ext cx="3744416" cy="26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406007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4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pl-PL" sz="2200" b="1" dirty="0" smtClean="0">
                <a:latin typeface="Comic Sans MS" panose="030F0702030302020204" pitchFamily="66" charset="0"/>
              </a:rPr>
              <a:t>Zaproś mieszkańców swojej miejscowości </a:t>
            </a:r>
            <a:br>
              <a:rPr lang="pl-PL" sz="2200" b="1" dirty="0" smtClean="0">
                <a:latin typeface="Comic Sans MS" panose="030F0702030302020204" pitchFamily="66" charset="0"/>
              </a:rPr>
            </a:br>
            <a:r>
              <a:rPr lang="pl-PL" sz="2200" b="1" dirty="0" smtClean="0">
                <a:latin typeface="Comic Sans MS" panose="030F0702030302020204" pitchFamily="66" charset="0"/>
              </a:rPr>
              <a:t>do czytania w ciszy w jednym miejscu i czasie (np. przez godzinę). </a:t>
            </a:r>
            <a:endParaRPr lang="pl-PL" sz="2200" b="1" dirty="0">
              <a:latin typeface="Comic Sans MS" panose="030F0702030302020204" pitchFamily="66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76968" y="602128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76672"/>
            <a:ext cx="374441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386104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Wybierz miejsce uczęszczane przez pieszych (aby Was widzieli, a może także się przyłączyli). </a:t>
            </a:r>
            <a:b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Być może odpowiednia będzie godzina, kiedy wiele osób wraca z pracy? A może lepiej wybrać sobotę, kiedy więcej osób znajdzie czas, aby się przyłączyć? </a:t>
            </a:r>
            <a:b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Dostosuj decyzję do swojej społeczności.</a:t>
            </a:r>
            <a:endParaRPr lang="pl-PL" sz="20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49030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11760" y="601210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76672"/>
            <a:ext cx="356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568" y="4077072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934307"/>
                </a:solidFill>
                <a:latin typeface="Comic Sans MS" panose="030F0702030302020204" pitchFamily="66" charset="0"/>
              </a:rPr>
              <a:t>Możesz wcześniej zebrać książki, które przyniesiesz na miejsce akcji. Osoby, które nie przyniosą swoich książek lub przyłączą się spontanicznie, będą mogły z nich skorzystać. Uczestnicy będą też mogli zabrać ze sobą książkę-pamiątkę.</a:t>
            </a:r>
            <a:endParaRPr lang="pl-PL" sz="2000" b="1" dirty="0">
              <a:solidFill>
                <a:srgbClr val="934307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2" y="598896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84637" y="601402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9266"/>
            <a:ext cx="3394123" cy="318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4005064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 smtClean="0">
                <a:latin typeface="Comic Sans MS" panose="030F0702030302020204" pitchFamily="66" charset="0"/>
              </a:rPr>
              <a:t>Zachęcając do uczestnictwa w akcji możesz poprosić, aby ludzie przynosili ze sobą na miejsce akcji książki na </a:t>
            </a:r>
            <a:r>
              <a:rPr lang="pl-PL" sz="2200" b="1" dirty="0" err="1" smtClean="0">
                <a:latin typeface="Comic Sans MS" panose="030F0702030302020204" pitchFamily="66" charset="0"/>
              </a:rPr>
              <a:t>bookcrossing</a:t>
            </a:r>
            <a:r>
              <a:rPr lang="pl-PL" sz="2200" b="1" dirty="0" smtClean="0">
                <a:latin typeface="Comic Sans MS" panose="030F0702030302020204" pitchFamily="66" charset="0"/>
              </a:rPr>
              <a:t>.</a:t>
            </a:r>
            <a:endParaRPr lang="pl-PL" sz="2200" b="1" dirty="0">
              <a:latin typeface="Comic Sans MS" panose="030F0702030302020204" pitchFamily="66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6000" y="598435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96" y="2435881"/>
            <a:ext cx="27003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18864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Kampanie społeczne promujące czytelnictwo </a:t>
            </a:r>
          </a:p>
          <a:p>
            <a:pPr algn="just"/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Artysta grafik Grzegorz Sikora jest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autorem bloga piktografiki.com, laureatem Konkursu na Bloga Roku 2011. </a:t>
            </a:r>
            <a:endParaRPr lang="pl-PL" sz="20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myślą o klasycznych polskich powieściach </a:t>
            </a:r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przygotował zestaw 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okładek bez tytułów. Czytelnik domyślał się, o jaką książkę chodzi, dzięki dosłownym, lecz atrakcyjnym grafikom, w myśl zasady, że odczytywać możemy nie tylko słowa – obraz też.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896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11760" y="61808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188640"/>
            <a:ext cx="7467600" cy="561662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Czytanie książki jest lepsze niż oglądanie filmu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Czytanie wzbogaca zasób słów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Czytanie uczy poprawności i gramatyki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Czytanie rozwija umiejętność wysławiania się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Czytanie to bycie w elicie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Czytanie to obcowanie z kulturą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Czytanie jest bezpłatne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to niezwykłe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przygody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to wiedza i mądrość</a:t>
            </a:r>
            <a:endParaRPr lang="pl-PL" sz="2000" dirty="0" smtClean="0">
              <a:solidFill>
                <a:srgbClr val="2B5A81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poszerza horyzonty</a:t>
            </a:r>
            <a:endParaRPr lang="pl-PL" sz="2000" dirty="0" smtClean="0">
              <a:solidFill>
                <a:srgbClr val="2B5A81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kształci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charakter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to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zabawa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uzależnia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pomaga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jest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modne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to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praca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Czytanie to nie tylko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książki.</a:t>
            </a:r>
            <a:endParaRPr lang="pl-PL" sz="2000" dirty="0">
              <a:solidFill>
                <a:srgbClr val="2B5A8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13921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01903"/>
            <a:ext cx="323691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0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476672"/>
            <a:ext cx="8075240" cy="47811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…… że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czytanie rozwija umysł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można poprzeć wynikami badań Uniwersytetu w Stanford, które wskazują, że:</a:t>
            </a:r>
          </a:p>
          <a:p>
            <a:pPr algn="just"/>
            <a:endParaRPr lang="pl-PL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czytanie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 o wiele dalej posunięte konsekwencje dla naszego mózgu, niż ktokolwiek mógłby się spodziewać (…). </a:t>
            </a:r>
            <a:endParaRPr lang="pl-PL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Czytanie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wzmaga dopływ krwi do części mózgu, odpowiadających za skupianie się na wykonywaniu konkretnego zadania czy rozwiązywanie problemów. </a:t>
            </a:r>
            <a:endParaRPr lang="pl-PL" b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To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oczywiste - lektura zawsze wymaga skupienia. Ale okazało się zarazem, że uważna lektura wzmogła krążenie krwi w całym ciele. </a:t>
            </a:r>
            <a:endParaRPr lang="pl-PL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Dowodzi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to, 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zdaniem,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przewodzącej projektowi, że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skupianie się na tekście literackim wymaga koordynacji wielu funkcji - nie tylko poznawczych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(…). </a:t>
            </a:r>
            <a:endParaRPr lang="pl-PL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Prowadząc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dalsze badania możemy odkryć, </a:t>
            </a:r>
            <a:r>
              <a:rPr lang="pl-PL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jak poprzez lekturę ćwiczyć naszą koncentrację czy zdolność uczenia się. </a:t>
            </a:r>
            <a:endParaRPr lang="pl-PL" b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przy okazji dajemy w końcu solidny argument nauczycielom, którzy tłumaczą uczniom, że czytanie 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rozwija.</a:t>
            </a:r>
            <a:endParaRPr lang="pl-PL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04256" y="607738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14311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asze projekty « Fundacja Nowoczesna Pol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12525" r="1750" b="2018"/>
          <a:stretch/>
        </p:blipFill>
        <p:spPr>
          <a:xfrm>
            <a:off x="1187624" y="260648"/>
            <a:ext cx="7093131" cy="3435533"/>
          </a:xfrm>
        </p:spPr>
      </p:pic>
      <p:sp>
        <p:nvSpPr>
          <p:cNvPr id="5" name="pole tekstowe 4"/>
          <p:cNvSpPr txBox="1"/>
          <p:nvPr/>
        </p:nvSpPr>
        <p:spPr>
          <a:xfrm>
            <a:off x="683568" y="422108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Fundacja </a:t>
            </a:r>
            <a:r>
              <a:rPr lang="pl-PL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Nowoczesna Pol</a:t>
            </a:r>
            <a:r>
              <a:rPr lang="pl-PL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ska </a:t>
            </a:r>
            <a:r>
              <a:rPr lang="pl-PL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działa </a:t>
            </a:r>
            <a:r>
              <a:rPr lang="pl-PL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na rzecz nowoczesnej edukacji. </a:t>
            </a:r>
            <a:r>
              <a:rPr lang="pl-PL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Realizuje projekty </a:t>
            </a:r>
            <a:r>
              <a:rPr lang="pl-PL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promując wykorzystanie możliwości </a:t>
            </a:r>
            <a:r>
              <a:rPr lang="pl-PL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internetu</a:t>
            </a:r>
            <a:r>
              <a:rPr lang="pl-PL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do celu polepszenia jakości edukacji </a:t>
            </a:r>
            <a:r>
              <a:rPr lang="pl-PL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w Polsce. </a:t>
            </a:r>
            <a:r>
              <a:rPr lang="pl-PL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Wszystkie projekty </a:t>
            </a:r>
            <a:r>
              <a:rPr lang="pl-PL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służą realizacji </a:t>
            </a:r>
            <a:r>
              <a:rPr lang="pl-PL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jednego </a:t>
            </a:r>
            <a:r>
              <a:rPr lang="pl-PL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celu </a:t>
            </a:r>
            <a:r>
              <a:rPr lang="pl-PL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– żeby lektury szkolne, podręczniki i wszelkie materiały dodatkowe były dostępne za darmo przez </a:t>
            </a:r>
            <a:r>
              <a:rPr lang="pl-PL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internet</a:t>
            </a:r>
            <a:r>
              <a:rPr lang="pl-PL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4" y="6156994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48272" y="612006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3861048"/>
            <a:ext cx="84249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Projektem </a:t>
            </a: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fundacji Nowoczesna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Polska są </a:t>
            </a:r>
            <a:r>
              <a:rPr lang="pl-PL" sz="2000" b="1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Wolne Lektury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. WL </a:t>
            </a: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to biblioteka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internetowa, </a:t>
            </a: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której zasoby dostępne są całkowicie za darmo. W jej zbiorach znajduje się </a:t>
            </a:r>
            <a:r>
              <a:rPr lang="pl-PL" sz="2000" b="1" dirty="0">
                <a:solidFill>
                  <a:srgbClr val="2B5A81"/>
                </a:solidFill>
                <a:latin typeface="Comic Sans MS" panose="030F0702030302020204" pitchFamily="66" charset="0"/>
              </a:rPr>
              <a:t>2351 utworów</a:t>
            </a: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, w tym wiele lektur </a:t>
            </a:r>
            <a:r>
              <a:rPr lang="pl-PL" sz="2000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szkolnych. Wszystkie </a:t>
            </a:r>
            <a:r>
              <a:rPr lang="pl-PL" sz="2000" dirty="0">
                <a:solidFill>
                  <a:srgbClr val="2B5A81"/>
                </a:solidFill>
                <a:latin typeface="Comic Sans MS" panose="030F0702030302020204" pitchFamily="66" charset="0"/>
              </a:rPr>
              <a:t>dzieła są odpowiednio opracowane - </a:t>
            </a:r>
            <a:r>
              <a:rPr lang="pl-PL" sz="2000" b="1" dirty="0">
                <a:solidFill>
                  <a:srgbClr val="2B5A81"/>
                </a:solidFill>
                <a:latin typeface="Comic Sans MS" panose="030F0702030302020204" pitchFamily="66" charset="0"/>
              </a:rPr>
              <a:t>opatrzone przypisami, motywami i udostępnione w kilku </a:t>
            </a:r>
            <a:r>
              <a:rPr lang="pl-PL" sz="2000" b="1" dirty="0" smtClean="0">
                <a:solidFill>
                  <a:srgbClr val="2B5A81"/>
                </a:solidFill>
                <a:latin typeface="Comic Sans MS" panose="030F0702030302020204" pitchFamily="66" charset="0"/>
              </a:rPr>
              <a:t>formatach. </a:t>
            </a:r>
          </a:p>
          <a:p>
            <a:endParaRPr lang="pl-PL" dirty="0"/>
          </a:p>
        </p:txBody>
      </p:sp>
      <p:pic>
        <p:nvPicPr>
          <p:cNvPr id="7" name="Obraz 6" descr="Wolne Lektury :: Spis wszystkich utworów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13486" r="16563" b="461"/>
          <a:stretch/>
        </p:blipFill>
        <p:spPr>
          <a:xfrm>
            <a:off x="1835696" y="188640"/>
            <a:ext cx="5760640" cy="3456384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1" y="5943894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6000" y="595877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747861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 bibliotece znajduje się również </a:t>
            </a:r>
            <a:r>
              <a:rPr lang="pl-PL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kilkaset </a:t>
            </a:r>
            <a:r>
              <a:rPr lang="pl-PL" sz="22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audiobooków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czytanych przez takich aktorów jak: Danuta Stenka, Jan Peszek czy Andrzej Chyra. Można ich słuchać w formatach MP3 i </a:t>
            </a:r>
            <a:r>
              <a:rPr lang="pl-PL" sz="22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Ogg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Vorbis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pl-PL" sz="2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Biblioteka 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Wolne Lektury </a:t>
            </a:r>
            <a:r>
              <a:rPr lang="pl-PL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dostępna jest za pośrednictwem aplikacji </a:t>
            </a:r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mobilnej na </a:t>
            </a:r>
            <a:r>
              <a:rPr lang="pl-PL" sz="2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system Android.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40" y="1916832"/>
            <a:ext cx="2557968" cy="2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55576" y="2636912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err="1" smtClean="0">
                <a:latin typeface="Comic Sans MS" panose="030F0702030302020204" pitchFamily="66" charset="0"/>
              </a:rPr>
              <a:t>Audiobooki</a:t>
            </a:r>
            <a:r>
              <a:rPr lang="pl-PL" sz="2200" dirty="0" smtClean="0">
                <a:latin typeface="Comic Sans MS" panose="030F0702030302020204" pitchFamily="66" charset="0"/>
              </a:rPr>
              <a:t> są również dostępne w formacie DAISY </a:t>
            </a:r>
            <a:r>
              <a:rPr lang="pl-PL" sz="2200" b="1" dirty="0" smtClean="0">
                <a:latin typeface="Comic Sans MS" panose="030F0702030302020204" pitchFamily="66" charset="0"/>
              </a:rPr>
              <a:t>dostosowanym do potrzeb osób słabowidzących, niewidomych oraz osób mających trudności z czytaniem.</a:t>
            </a:r>
          </a:p>
          <a:p>
            <a:endParaRPr lang="pl-PL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88967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296370" y="60932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onkurs na okładkę Wolnych Lektur z okazji Dnia Domeny Publicznej « Fundacja Nowoczesna Polska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3500" r="8746" b="2993"/>
          <a:stretch/>
        </p:blipFill>
        <p:spPr>
          <a:xfrm>
            <a:off x="530306" y="1196752"/>
            <a:ext cx="7930126" cy="4228304"/>
          </a:xfr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5" y="6165304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6000" y="609144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3789040"/>
            <a:ext cx="6768752" cy="22322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b="1" dirty="0" smtClean="0"/>
              <a:t>„</a:t>
            </a:r>
            <a:r>
              <a:rPr lang="pl-PL" sz="2000" b="1" dirty="0">
                <a:latin typeface="Comic Sans MS" panose="030F0702030302020204" pitchFamily="66" charset="0"/>
              </a:rPr>
              <a:t>Czytamy wszędzie” </a:t>
            </a:r>
            <a:r>
              <a:rPr lang="pl-PL" sz="2000" dirty="0">
                <a:latin typeface="Comic Sans MS" panose="030F0702030302020204" pitchFamily="66" charset="0"/>
              </a:rPr>
              <a:t>to ogólnopolska akcja </a:t>
            </a:r>
            <a:r>
              <a:rPr lang="pl-PL" sz="2000" dirty="0" smtClean="0">
                <a:latin typeface="Comic Sans MS" panose="030F0702030302020204" pitchFamily="66" charset="0"/>
              </a:rPr>
              <a:t>społeczna </a:t>
            </a:r>
            <a:r>
              <a:rPr lang="pl-PL" sz="2000" b="1" dirty="0" smtClean="0">
                <a:latin typeface="Comic Sans MS" panose="030F0702030302020204" pitchFamily="66" charset="0"/>
              </a:rPr>
              <a:t>propagująca nowoczesne </a:t>
            </a:r>
            <a:r>
              <a:rPr lang="pl-PL" sz="2000" b="1" dirty="0">
                <a:latin typeface="Comic Sans MS" panose="030F0702030302020204" pitchFamily="66" charset="0"/>
              </a:rPr>
              <a:t>i </a:t>
            </a:r>
            <a:r>
              <a:rPr lang="pl-PL" sz="2000" b="1" dirty="0" smtClean="0">
                <a:latin typeface="Comic Sans MS" panose="030F0702030302020204" pitchFamily="66" charset="0"/>
              </a:rPr>
              <a:t>przyjazne formy </a:t>
            </a:r>
            <a:r>
              <a:rPr lang="pl-PL" sz="2000" b="1" dirty="0">
                <a:latin typeface="Comic Sans MS" panose="030F0702030302020204" pitchFamily="66" charset="0"/>
              </a:rPr>
              <a:t>czytelnictwa</a:t>
            </a:r>
            <a:r>
              <a:rPr lang="pl-PL" sz="2000" dirty="0">
                <a:latin typeface="Comic Sans MS" panose="030F0702030302020204" pitchFamily="66" charset="0"/>
              </a:rPr>
              <a:t>. </a:t>
            </a:r>
            <a:r>
              <a:rPr lang="pl-PL" sz="2000" dirty="0" smtClean="0">
                <a:latin typeface="Comic Sans MS" panose="030F0702030302020204" pitchFamily="66" charset="0"/>
              </a:rPr>
              <a:t>Portal udostępnia informacje</a:t>
            </a:r>
            <a:r>
              <a:rPr lang="pl-PL" sz="2000" dirty="0">
                <a:latin typeface="Comic Sans MS" panose="030F0702030302020204" pitchFamily="66" charset="0"/>
              </a:rPr>
              <a:t>, </a:t>
            </a:r>
            <a:r>
              <a:rPr lang="pl-PL" sz="2000" b="1" dirty="0">
                <a:latin typeface="Comic Sans MS" panose="030F0702030302020204" pitchFamily="66" charset="0"/>
              </a:rPr>
              <a:t>skąd można pobrać wartościowe e-</a:t>
            </a:r>
            <a:r>
              <a:rPr lang="pl-PL" sz="2000" b="1" dirty="0" err="1">
                <a:latin typeface="Comic Sans MS" panose="030F0702030302020204" pitchFamily="66" charset="0"/>
              </a:rPr>
              <a:t>booki</a:t>
            </a:r>
            <a:r>
              <a:rPr lang="pl-PL" sz="2000" b="1" dirty="0">
                <a:latin typeface="Comic Sans MS" panose="030F0702030302020204" pitchFamily="66" charset="0"/>
              </a:rPr>
              <a:t> i audiobooki</a:t>
            </a:r>
            <a:r>
              <a:rPr lang="pl-PL" sz="2000" b="1" dirty="0" smtClean="0">
                <a:latin typeface="Comic Sans MS" panose="030F0702030302020204" pitchFamily="66" charset="0"/>
              </a:rPr>
              <a:t>. </a:t>
            </a:r>
            <a:r>
              <a:rPr lang="pl-PL" sz="2000" dirty="0" smtClean="0">
                <a:latin typeface="Comic Sans MS" panose="030F0702030302020204" pitchFamily="66" charset="0"/>
              </a:rPr>
              <a:t>Prezentuje </a:t>
            </a:r>
            <a:r>
              <a:rPr lang="pl-PL" sz="2000" dirty="0">
                <a:latin typeface="Comic Sans MS" panose="030F0702030302020204" pitchFamily="66" charset="0"/>
              </a:rPr>
              <a:t>wybór polskich i zagranicznych </a:t>
            </a:r>
            <a:r>
              <a:rPr lang="pl-PL" sz="2000" b="1" dirty="0">
                <a:latin typeface="Comic Sans MS" panose="030F0702030302020204" pitchFamily="66" charset="0"/>
              </a:rPr>
              <a:t>bibliotek cyfrowych oraz serwisów udostępniających teksty w formatach na urządzenia </a:t>
            </a:r>
            <a:r>
              <a:rPr lang="pl-PL" sz="2000" b="1" dirty="0" smtClean="0">
                <a:latin typeface="Comic Sans MS" panose="030F0702030302020204" pitchFamily="66" charset="0"/>
              </a:rPr>
              <a:t>mobilne</a:t>
            </a:r>
            <a:r>
              <a:rPr lang="pl-PL" sz="2000" dirty="0" smtClean="0">
                <a:latin typeface="Comic Sans MS" panose="030F0702030302020204" pitchFamily="66" charset="0"/>
              </a:rPr>
              <a:t> (tablety, smartfony, przenośne komputery, czytniki) </a:t>
            </a:r>
            <a:r>
              <a:rPr lang="pl-PL" sz="2000" dirty="0">
                <a:latin typeface="Comic Sans MS" panose="030F0702030302020204" pitchFamily="66" charset="0"/>
              </a:rPr>
              <a:t>do czytania on-</a:t>
            </a:r>
            <a:r>
              <a:rPr lang="pl-PL" sz="2000" dirty="0" err="1">
                <a:latin typeface="Comic Sans MS" panose="030F0702030302020204" pitchFamily="66" charset="0"/>
              </a:rPr>
              <a:t>line</a:t>
            </a:r>
            <a:r>
              <a:rPr lang="pl-PL" sz="2000" dirty="0">
                <a:latin typeface="Comic Sans MS" panose="030F0702030302020204" pitchFamily="66" charset="0"/>
              </a:rPr>
              <a:t> oraz w formie audio.</a:t>
            </a:r>
          </a:p>
        </p:txBody>
      </p:sp>
      <p:pic>
        <p:nvPicPr>
          <p:cNvPr id="4" name="Obraz 3" descr="Wolne Lektury :: Czytamy wszędzi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8820" r="13572"/>
          <a:stretch/>
        </p:blipFill>
        <p:spPr>
          <a:xfrm>
            <a:off x="1547663" y="188641"/>
            <a:ext cx="5904657" cy="3189871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6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10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602128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3672408" cy="562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808312" cy="611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7" y="613811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339752" y="619862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Termiczny</Template>
  <TotalTime>10249</TotalTime>
  <Words>934</Words>
  <Application>Microsoft Office PowerPoint</Application>
  <PresentationFormat>Pokaz na ekranie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Thermal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promujące czytelnictwo wśród uczniów</dc:title>
  <dc:creator>Małgorzata Mianowany</dc:creator>
  <cp:lastModifiedBy>PC</cp:lastModifiedBy>
  <cp:revision>248</cp:revision>
  <dcterms:created xsi:type="dcterms:W3CDTF">2014-01-11T22:51:56Z</dcterms:created>
  <dcterms:modified xsi:type="dcterms:W3CDTF">2014-03-21T12:52:55Z</dcterms:modified>
</cp:coreProperties>
</file>